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4e74112aca64bc3" /><Relationship Type="http://schemas.openxmlformats.org/officeDocument/2006/relationships/extended-properties" Target="/docProps/app.xml" Id="R38ba51ab454c4520" /><Relationship Type="http://schemas.openxmlformats.org/officeDocument/2006/relationships/officeDocument" Target="/ppt/presentation.xml" Id="R479c72f9976f4c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cdb6e94879c4a38"/>
  </p:sldMasterIdLst>
  <p:notesMasterIdLst>
    <p:notesMasterId xmlns:r="http://schemas.openxmlformats.org/officeDocument/2006/relationships" r:id="Rd96d08aa3ea341a2"/>
  </p:notesMasterIdLst>
  <p:sldIdLst>
    <p:sldId xmlns:r="http://schemas.openxmlformats.org/officeDocument/2006/relationships" id="256" r:id="R3963b8afdf794af6"/>
    <p:sldId xmlns:r="http://schemas.openxmlformats.org/officeDocument/2006/relationships" id="257" r:id="Ra95162d5a9014772"/>
    <p:sldId xmlns:r="http://schemas.openxmlformats.org/officeDocument/2006/relationships" id="258" r:id="R9d6f4345aa83444e"/>
    <p:sldId xmlns:r="http://schemas.openxmlformats.org/officeDocument/2006/relationships" id="259" r:id="Rc94b279339054e53"/>
    <p:sldId xmlns:r="http://schemas.openxmlformats.org/officeDocument/2006/relationships" id="260" r:id="R9638f2ea8cce46c6"/>
    <p:sldId xmlns:r="http://schemas.openxmlformats.org/officeDocument/2006/relationships" id="261" r:id="Re592f9c052ca457f"/>
    <p:sldId xmlns:r="http://schemas.openxmlformats.org/officeDocument/2006/relationships" id="262" r:id="R167837d60bb24e45"/>
    <p:sldId xmlns:r="http://schemas.openxmlformats.org/officeDocument/2006/relationships" id="263" r:id="Re492a55d6c614dbd"/>
    <p:sldId xmlns:r="http://schemas.openxmlformats.org/officeDocument/2006/relationships" id="264" r:id="Ra8655e1d701f4b32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682974239a341a0" /><Relationship Type="http://schemas.openxmlformats.org/officeDocument/2006/relationships/slideMaster" Target="/ppt/slideMasters/slideMaster1.xml" Id="Rccdb6e94879c4a38" /><Relationship Type="http://schemas.openxmlformats.org/officeDocument/2006/relationships/notesMaster" Target="/ppt/notesMasters/notesMaster1.xml" Id="Rd96d08aa3ea341a2" /><Relationship Type="http://schemas.openxmlformats.org/officeDocument/2006/relationships/presProps" Target="/ppt/presProps.xml" Id="Re9ffb91fcedf4157" /><Relationship Type="http://schemas.openxmlformats.org/officeDocument/2006/relationships/tableStyles" Target="/ppt/tableStyles.xml" Id="R6e893caf9d5d4a73" /><Relationship Type="http://schemas.openxmlformats.org/officeDocument/2006/relationships/slide" Target="/ppt/slides/slide1.xml" Id="R3963b8afdf794af6" /><Relationship Type="http://schemas.openxmlformats.org/officeDocument/2006/relationships/slide" Target="/ppt/slides/slide2.xml" Id="Ra95162d5a9014772" /><Relationship Type="http://schemas.openxmlformats.org/officeDocument/2006/relationships/slide" Target="/ppt/slides/slide3.xml" Id="R9d6f4345aa83444e" /><Relationship Type="http://schemas.openxmlformats.org/officeDocument/2006/relationships/slide" Target="/ppt/slides/slide4.xml" Id="Rc94b279339054e53" /><Relationship Type="http://schemas.openxmlformats.org/officeDocument/2006/relationships/slide" Target="/ppt/slides/slide5.xml" Id="R9638f2ea8cce46c6" /><Relationship Type="http://schemas.openxmlformats.org/officeDocument/2006/relationships/slide" Target="/ppt/slides/slide6.xml" Id="Re592f9c052ca457f" /><Relationship Type="http://schemas.openxmlformats.org/officeDocument/2006/relationships/slide" Target="/ppt/slides/slide7.xml" Id="R167837d60bb24e45" /><Relationship Type="http://schemas.openxmlformats.org/officeDocument/2006/relationships/slide" Target="/ppt/slides/slide8.xml" Id="Re492a55d6c614dbd" /><Relationship Type="http://schemas.openxmlformats.org/officeDocument/2006/relationships/slide" Target="/ppt/slides/slide9.xml" Id="Ra8655e1d701f4b3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75bb29c6f10437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24cd545f1734fed" /><Relationship Type="http://schemas.openxmlformats.org/officeDocument/2006/relationships/notesMaster" Target="/ppt/notesMasters/notesMaster1.xml" Id="Rf227027b0fdc4dc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6bc33ef83e847e9" /><Relationship Type="http://schemas.openxmlformats.org/officeDocument/2006/relationships/notesMaster" Target="/ppt/notesMasters/notesMaster1.xml" Id="Ra9baf2fdbe37463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c421ecb724849d3" /><Relationship Type="http://schemas.openxmlformats.org/officeDocument/2006/relationships/notesMaster" Target="/ppt/notesMasters/notesMaster1.xml" Id="Re30c1822f0474a8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d30676f850b4901" /><Relationship Type="http://schemas.openxmlformats.org/officeDocument/2006/relationships/notesMaster" Target="/ppt/notesMasters/notesMaster1.xml" Id="R3cfbebcc27334ed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805a72eef5446e" /><Relationship Type="http://schemas.openxmlformats.org/officeDocument/2006/relationships/notesMaster" Target="/ppt/notesMasters/notesMaster1.xml" Id="R00e6e6eda54746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479e0f80a884376" /><Relationship Type="http://schemas.openxmlformats.org/officeDocument/2006/relationships/notesMaster" Target="/ppt/notesMasters/notesMaster1.xml" Id="R5e50c0b4ed0d4fc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d2191c9898b4101" /><Relationship Type="http://schemas.openxmlformats.org/officeDocument/2006/relationships/notesMaster" Target="/ppt/notesMasters/notesMaster1.xml" Id="R442981c8ca5240f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cc066a0d1b94c5f" /><Relationship Type="http://schemas.openxmlformats.org/officeDocument/2006/relationships/notesMaster" Target="/ppt/notesMasters/notesMaster1.xml" Id="Rbe12981d7c254f1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705e1107f944f5e" /><Relationship Type="http://schemas.openxmlformats.org/officeDocument/2006/relationships/notesMaster" Target="/ppt/notesMasters/notesMaster1.xml" Id="R7eb2181ea1824ce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[Timing] 0:00–0:12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Dividing household property is not only about listing belongings. Every item affects the financial balance and the final agreement.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visualization and fictional demonstration data prepared for this tour.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[Timing] 0:12–0:25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Enter the spouses, marriage and separation dates, case number, and court. The fictional Mercer matter spans approximately 5.8 years.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PE Proper test environment, fictional case header, accessed July 27,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[Timing] 0:25–0:42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Use assigned links or QR codes so each spouse or professional can catalog from a phone or computer. Entries stay connected to the matter and can retain participant attribution.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PE Proper public feature and hands-on workflow review, accessed July 27,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[Timing] 0:42–1:02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Capture the description, category, purchaser, purchase date, original price, current fair-market value, funding percentages, final disposition, notes, and photographs. Each asset becomes a complete, reviewable decision record.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PE Proper test environment, add-property dialog, accessed July 27,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[Timing] 1:02–1:18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Watch fair-market values, gifts, separate funds, spouse allocations, and the equalization payment update. In this fictional matter, the current fair-market value is seventeen thousand eight hundred sixty dollars, with a seven-hundred-forty-dollar payment from Julian to Elena.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Calculations observed in the PE Proper fictional demonstration matter on July 27,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[Timing] 1:18–1:34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Trade items between spouses or designate sale proceeds fifty-fifty in the What-If Simulator. The simulated equalization changes without altering the master inventory until a proposal is intentionally saved.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PE Proper test environment, What-If Settlement Simulator, accessed July 27,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[Timing] 1:34–1:44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Open a court schedule, photo exhibit, spreadsheet, document report, or encrypted backup. The same property records can support negotiation, review, and filing preparation.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PE Proper test environment, court-report options, accessed July 27,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[Timing] 1:44–1:50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The generated report connects the equalization summary, case metrics, and itemized register in one reviewable handoff.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PE Proper test environment, generated fictional court report, accessed July 27,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[Timing] 1:50–2:00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One organized matter. One visible balance. A clearer path to agreement. PE Proper brings capture, classification, negotiation, and professional reporting into one focused workflow.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Original visualization and fictional demonstration data prepared for this tour.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750aed29a9b48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91bae03bf20492f" /><Relationship Type="http://schemas.openxmlformats.org/officeDocument/2006/relationships/slideLayout" Target="/ppt/slideLayouts/slideLayout1.xml" Id="Rf60d66dd5958400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60d66dd5958400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230d2b84f944f3" /><Relationship Type="http://schemas.openxmlformats.org/officeDocument/2006/relationships/notesSlide" Target="/ppt/notesSlides/notesSlide1.xml" Id="R9dd282498efb490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d2ed81c42b48f6" /><Relationship Type="http://schemas.openxmlformats.org/officeDocument/2006/relationships/image" Target="/ppt/media/image.jpeg" Id="R5e3ffb650c024a32" /><Relationship Type="http://schemas.openxmlformats.org/officeDocument/2006/relationships/notesSlide" Target="/ppt/notesSlides/notesSlide2.xml" Id="R55e1fc3cf92a41f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3957085cd54fb1" /><Relationship Type="http://schemas.openxmlformats.org/officeDocument/2006/relationships/notesSlide" Target="/ppt/notesSlides/notesSlide3.xml" Id="Re6f2a688792d450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1a1b210ab54706" /><Relationship Type="http://schemas.openxmlformats.org/officeDocument/2006/relationships/image" Target="/ppt/media/image2.jpeg" Id="R3974e55711ab4d30" /><Relationship Type="http://schemas.openxmlformats.org/officeDocument/2006/relationships/notesSlide" Target="/ppt/notesSlides/notesSlide4.xml" Id="R8ee790578c8c4a6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9df3fa10234bba" /><Relationship Type="http://schemas.openxmlformats.org/officeDocument/2006/relationships/notesSlide" Target="/ppt/notesSlides/notesSlide5.xml" Id="R8988f640f1fe495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426ecbba3645aa" /><Relationship Type="http://schemas.openxmlformats.org/officeDocument/2006/relationships/image" Target="/ppt/media/image3.jpeg" Id="Rdbdbc94c25e84a44" /><Relationship Type="http://schemas.openxmlformats.org/officeDocument/2006/relationships/notesSlide" Target="/ppt/notesSlides/notesSlide6.xml" Id="R3c97fe635e99474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10f358c1464a35" /><Relationship Type="http://schemas.openxmlformats.org/officeDocument/2006/relationships/image" Target="/ppt/media/image4.jpeg" Id="R7856d1a413ba4889" /><Relationship Type="http://schemas.openxmlformats.org/officeDocument/2006/relationships/notesSlide" Target="/ppt/notesSlides/notesSlide7.xml" Id="R62cc8921487b43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020aeedac74c35" /><Relationship Type="http://schemas.openxmlformats.org/officeDocument/2006/relationships/image" Target="/ppt/media/image5.jpeg" Id="R54b9956a8e094820" /><Relationship Type="http://schemas.openxmlformats.org/officeDocument/2006/relationships/notesSlide" Target="/ppt/notesSlides/notesSlide8.xml" Id="R782f615d4df547d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31e465012e491b" /><Relationship Type="http://schemas.openxmlformats.org/officeDocument/2006/relationships/notesSlide" Target="/ppt/notesSlides/notesSlide9.xml" Id="Reb486cf0470a47e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7D2614E-39C4-49B6-992E-543BAB6AE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0"/>
            <a:ext cx="1409700" cy="140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6"/>
          </a:solidFill>
          <a:ln xmlns:a="http://schemas.openxmlformats.org/drawingml/2006/main" w="9525">
            <a:solidFill>
              <a:srgbClr val="DDF3F6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932C8F-8E32-440D-8ECC-62257969B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E6ED"/>
          </a:solidFill>
          <a:ln xmlns:a="http://schemas.openxmlformats.org/drawingml/2006/main" w="9525">
            <a:solidFill>
              <a:srgbClr val="A8E6ED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2ACF05-9501-4BE2-8DB9-1F8B7749A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87E8F"/>
                </a:solidFill>
              </a:defRPr>
            </a:pPr>
            <a:r>
              <a:rPr sz="1050" b="1" i="0">
                <a:solidFill>
                  <a:srgbClr val="087E8F"/>
                </a:solidFill>
              </a:rPr>
              <a:t>PE PROPER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858AEE-E29A-47DA-B11D-38102BE99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38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TWO-MINUTE PRODUCT TOUR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7F5996-8BC8-44FB-9B57-7D2673522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484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E747C"/>
                </a:solidFill>
              </a:defRPr>
            </a:pPr>
            <a:r>
              <a:rPr sz="900" b="0" i="0">
                <a:solidFill>
                  <a:srgbClr val="5E747C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4B675D-D9EE-4EC4-8DC6-6E7F975FF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DCE1"/>
          </a:solidFill>
          <a:ln xmlns:a="http://schemas.openxmlformats.org/drawingml/2006/main" w="0">
            <a:solidFill>
              <a:srgbClr val="B8DCE1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E6D589-C2CC-47B2-9E4F-7E7894866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676400"/>
            <a:ext cx="723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102A33"/>
                </a:solidFill>
              </a:defRPr>
            </a:pPr>
            <a:r>
              <a:rPr sz="4050" b="1" i="0">
                <a:solidFill>
                  <a:srgbClr val="102A33"/>
                </a:solidFill>
              </a:rPr>
              <a:t>Divide the property.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DD7096-C708-4FCB-9D37-CB49A44C1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343150"/>
            <a:ext cx="7239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087E8F"/>
                </a:solidFill>
              </a:defRPr>
            </a:pPr>
            <a:r>
              <a:rPr sz="4050" b="1" i="0">
                <a:solidFill>
                  <a:srgbClr val="087E8F"/>
                </a:solidFill>
              </a:rPr>
              <a:t>See the balance.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D9DC4E-C06A-45BA-BEDA-791FE2E87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09900"/>
            <a:ext cx="8191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102A33"/>
                </a:solidFill>
              </a:defRPr>
            </a:pPr>
            <a:r>
              <a:rPr sz="4050" b="1" i="0">
                <a:solidFill>
                  <a:srgbClr val="102A33"/>
                </a:solidFill>
              </a:rPr>
              <a:t>Document the agreement.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FB85E3-B064-4715-BEA8-2D6E01C57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038600"/>
            <a:ext cx="6858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 i="0">
                <a:solidFill>
                  <a:srgbClr val="5E747C"/>
                </a:solidFill>
              </a:defRPr>
            </a:pPr>
            <a:r>
              <a:rPr sz="1650" b="0" i="0">
                <a:solidFill>
                  <a:srgbClr val="5E747C"/>
                </a:solidFill>
              </a:rPr>
              <a:t>One organized matter from household inventory to professional report.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66D0D2-1108-44C5-A4B6-0DF33E4DB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1752600"/>
            <a:ext cx="2209800" cy="2628900"/>
          </a:xfrm>
          <a:prstGeom xmlns:a="http://schemas.openxmlformats.org/drawingml/2006/main" prst="roundRect">
            <a:avLst>
              <a:gd name="adj" fmla="val 689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B8DCE1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F4D871-B091-4DEF-BC41-60B43B29A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000250"/>
            <a:ext cx="17145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5400" b="1" i="0">
                <a:solidFill>
                  <a:srgbClr val="087E8F"/>
                </a:solidFill>
              </a:defRPr>
            </a:pPr>
            <a:r>
              <a:rPr sz="5400" b="1" i="0">
                <a:solidFill>
                  <a:srgbClr val="087E8F"/>
                </a:solidFill>
              </a:rPr>
              <a:t>19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951B9D-44FB-4BBE-BB49-302E811F4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800350"/>
            <a:ext cx="1619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102A33"/>
                </a:solidFill>
              </a:defRPr>
            </a:pPr>
            <a:r>
              <a:rPr sz="1275" b="1" i="0">
                <a:solidFill>
                  <a:srgbClr val="102A33"/>
                </a:solidFill>
              </a:rPr>
              <a:t>fictional assets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B643A7-3903-47AE-A52A-DA8C85728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3257550"/>
            <a:ext cx="1714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250" b="1" i="0">
                <a:solidFill>
                  <a:srgbClr val="16966C"/>
                </a:solidFill>
              </a:defRPr>
            </a:pPr>
            <a:r>
              <a:rPr sz="2250" b="1" i="0">
                <a:solidFill>
                  <a:srgbClr val="16966C"/>
                </a:solidFill>
              </a:rPr>
              <a:t>$17,860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D60D07-14BF-431A-8615-4EAE843D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71475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E747C"/>
                </a:solidFill>
              </a:defRPr>
            </a:pPr>
            <a:r>
              <a:rPr sz="1125" b="0" i="0">
                <a:solidFill>
                  <a:srgbClr val="5E747C"/>
                </a:solidFill>
              </a:rPr>
              <a:t>current FMV</a:t>
            </a:r>
          </a:p>
        </p:txBody>
      </p:sp>
    </p:spTree>
    <p:extLst>
      <p:ext uri="{BB962C8B-B14F-4D97-AF65-F5344CB8AC3E}">
        <p14:creationId xmlns:p14="http://schemas.microsoft.com/office/powerpoint/2010/main" val="199448848"/>
      </p:ext>
    </p:extLst>
  </p:cSld>
  <p:transition spd="med" advClick="0" advTm="12000">
    <p:fade/>
  </p:transition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B51E23E-E1A1-4603-A662-897AA3F5F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0"/>
            <a:ext cx="1409700" cy="140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6"/>
          </a:solidFill>
          <a:ln xmlns:a="http://schemas.openxmlformats.org/drawingml/2006/main" w="9525">
            <a:solidFill>
              <a:srgbClr val="DDF3F6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D0B1F8-6214-4A31-829B-AAB93E4F7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E6ED"/>
          </a:solidFill>
          <a:ln xmlns:a="http://schemas.openxmlformats.org/drawingml/2006/main" w="9525">
            <a:solidFill>
              <a:srgbClr val="A8E6ED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2C1ED0-7ECA-4797-AA9D-374CAF6AB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87E8F"/>
                </a:solidFill>
              </a:defRPr>
            </a:pPr>
            <a:r>
              <a:rPr sz="1050" b="1" i="0">
                <a:solidFill>
                  <a:srgbClr val="087E8F"/>
                </a:solidFill>
              </a:rPr>
              <a:t>PE PROPER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DC51B1-327B-4618-ACC6-E5E11A2A2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38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CREATE THE MATTER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668F4C-0665-41DD-91DB-18BEA9798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484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E747C"/>
                </a:solidFill>
              </a:defRPr>
            </a:pPr>
            <a:r>
              <a:rPr sz="900" b="0" i="0">
                <a:solidFill>
                  <a:srgbClr val="5E747C"/>
                </a:solidFill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3A6982-3D1A-41C1-BC39-2318C5C9C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DCE1"/>
          </a:solidFill>
          <a:ln xmlns:a="http://schemas.openxmlformats.org/drawingml/2006/main" w="0">
            <a:solidFill>
              <a:srgbClr val="B8DCE1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675843-769A-4B65-A4FB-F568967C6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102A33"/>
                </a:solidFill>
              </a:defRPr>
            </a:pPr>
            <a:r>
              <a:rPr sz="3150" b="1" i="0">
                <a:solidFill>
                  <a:srgbClr val="102A33"/>
                </a:solidFill>
              </a:rPr>
              <a:t>Start with the relationship and the court matter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5F0BBB-2F03-4C2E-A4B9-2D986CB3C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00200"/>
            <a:ext cx="1000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E747C"/>
                </a:solidFill>
              </a:defRPr>
            </a:pPr>
            <a:r>
              <a:rPr sz="1500" b="0" i="0">
                <a:solidFill>
                  <a:srgbClr val="5E747C"/>
                </a:solidFill>
              </a:rPr>
              <a:t>A concise case record anchors every item, participant, calculation, and output.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E61026-DC1A-4E2F-AF04-CC8E3CD91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419350"/>
            <a:ext cx="10477500" cy="1733550"/>
          </a:xfrm>
          <a:prstGeom xmlns:a="http://schemas.openxmlformats.org/drawingml/2006/main" prst="roundRect">
            <a:avLst>
              <a:gd name="adj" fmla="val 6593"/>
            </a:avLst>
          </a:prstGeom>
          <a:solidFill xmlns:a="http://schemas.openxmlformats.org/drawingml/2006/main">
            <a:srgbClr val="E6F6F8"/>
          </a:solidFill>
          <a:ln xmlns:a="http://schemas.openxmlformats.org/drawingml/2006/main" w="9525">
            <a:solidFill>
              <a:srgbClr val="B8DCE1"/>
            </a:solidFill>
            <a:prstDash val="solid"/>
          </a:ln>
        </p:spPr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3ffb650c024a32"/>
          <a:stretch xmlns:a="http://schemas.openxmlformats.org/drawingml/2006/main"/>
        </p:blipFill>
        <p:spPr>
          <a:xfrm xmlns:a="http://schemas.openxmlformats.org/drawingml/2006/main">
            <a:off x="2711145" y="2476500"/>
            <a:ext cx="6769711" cy="1619250"/>
          </a:xfrm>
          <a:prstGeom xmlns:a="http://schemas.openxmlformats.org/drawingml/2006/main" prst="roundRect">
            <a:avLst>
              <a:gd name="adj" fmla="val 705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8EC750-A830-4D36-B4AD-15C6250D3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68630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87E8F"/>
                </a:solidFill>
              </a:defRPr>
            </a:pPr>
            <a:r>
              <a:rPr sz="900" b="1" i="0">
                <a:solidFill>
                  <a:srgbClr val="087E8F"/>
                </a:solidFill>
              </a:rPr>
              <a:t>MARRIED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50AB9C-C0FA-4864-A001-A0E36188A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339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02A33"/>
                </a:solidFill>
              </a:defRPr>
            </a:pPr>
            <a:r>
              <a:rPr sz="1650" b="1" i="0">
                <a:solidFill>
                  <a:srgbClr val="102A33"/>
                </a:solidFill>
              </a:rPr>
              <a:t>Oct 12, 2018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609835-E386-4C87-B960-813D07EBF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468630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87E8F"/>
                </a:solidFill>
              </a:defRPr>
            </a:pPr>
            <a:r>
              <a:rPr sz="900" b="1" i="0">
                <a:solidFill>
                  <a:srgbClr val="087E8F"/>
                </a:solidFill>
              </a:rPr>
              <a:t>SEPARATED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FD5DF9-BFED-4C75-988C-7FA8AFF81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49339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02A33"/>
                </a:solidFill>
              </a:defRPr>
            </a:pPr>
            <a:r>
              <a:rPr sz="1650" b="1" i="0">
                <a:solidFill>
                  <a:srgbClr val="102A33"/>
                </a:solidFill>
              </a:rPr>
              <a:t>Aug 1, 2024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0EDA4B-881E-4DB6-A949-81F3D2968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68630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87E8F"/>
                </a:solidFill>
              </a:defRPr>
            </a:pPr>
            <a:r>
              <a:rPr sz="900" b="1" i="0">
                <a:solidFill>
                  <a:srgbClr val="087E8F"/>
                </a:solidFill>
              </a:rPr>
              <a:t>DURATION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A70E46-CA8C-4ACD-96D3-798BBC9E3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9339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02A33"/>
                </a:solidFill>
              </a:defRPr>
            </a:pPr>
            <a:r>
              <a:rPr sz="1650" b="1" i="0">
                <a:solidFill>
                  <a:srgbClr val="102A33"/>
                </a:solidFill>
              </a:rPr>
              <a:t>5.8 years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3E3C0F-30F7-4D9E-9E47-5520EFEBF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4686300"/>
            <a:ext cx="2190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87E8F"/>
                </a:solidFill>
              </a:defRPr>
            </a:pPr>
            <a:r>
              <a:rPr sz="900" b="1" i="0">
                <a:solidFill>
                  <a:srgbClr val="087E8F"/>
                </a:solidFill>
              </a:rPr>
              <a:t>MATTER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6A0263-7C3C-47F8-8414-7D19E4F9E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6800" y="4933950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102A33"/>
                </a:solidFill>
              </a:defRPr>
            </a:pPr>
            <a:r>
              <a:rPr sz="1650" b="1" i="0">
                <a:solidFill>
                  <a:srgbClr val="102A33"/>
                </a:solidFill>
              </a:rPr>
              <a:t>FAM-2024-5819</a:t>
            </a:r>
          </a:p>
        </p:txBody>
      </p:sp>
    </p:spTree>
    <p:extLst>
      <p:ext uri="{BB962C8B-B14F-4D97-AF65-F5344CB8AC3E}">
        <p14:creationId xmlns:p14="http://schemas.microsoft.com/office/powerpoint/2010/main" val="1955757194"/>
      </p:ext>
    </p:extLst>
  </p:cSld>
  <p:transition spd="med" advClick="0" advTm="13000">
    <p:fade/>
  </p:transition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A4FBDAD-6253-408F-ACED-000667988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0"/>
            <a:ext cx="1409700" cy="140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6"/>
          </a:solidFill>
          <a:ln xmlns:a="http://schemas.openxmlformats.org/drawingml/2006/main" w="9525">
            <a:solidFill>
              <a:srgbClr val="DDF3F6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44194B-178D-498F-A6B4-9988D6FA1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E6ED"/>
          </a:solidFill>
          <a:ln xmlns:a="http://schemas.openxmlformats.org/drawingml/2006/main" w="9525">
            <a:solidFill>
              <a:srgbClr val="A8E6ED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C932EE-31B5-4867-BA31-8E067AC23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87E8F"/>
                </a:solidFill>
              </a:defRPr>
            </a:pPr>
            <a:r>
              <a:rPr sz="1050" b="1" i="0">
                <a:solidFill>
                  <a:srgbClr val="087E8F"/>
                </a:solidFill>
              </a:rPr>
              <a:t>PE PROPER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BB522B-7FEF-496C-91E1-F3B87376E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38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INVITE PARTICIPANTS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7533B6-0810-4535-ABC2-E587C0101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484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E747C"/>
                </a:solidFill>
              </a:defRPr>
            </a:pPr>
            <a:r>
              <a:rPr sz="900" b="0" i="0">
                <a:solidFill>
                  <a:srgbClr val="5E747C"/>
                </a:solidFill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711CB1-EFA2-4A8F-8598-5DE076CAC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DCE1"/>
          </a:solidFill>
          <a:ln xmlns:a="http://schemas.openxmlformats.org/drawingml/2006/main" w="0">
            <a:solidFill>
              <a:srgbClr val="B8DCE1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FCCB27-4E68-44C7-B870-8AA94BA7A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102A33"/>
                </a:solidFill>
              </a:defRPr>
            </a:pPr>
            <a:r>
              <a:rPr sz="3150" b="1" i="0">
                <a:solidFill>
                  <a:srgbClr val="102A33"/>
                </a:solidFill>
              </a:rPr>
              <a:t>Build one inventory together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D6141-06DC-45F6-A6E3-2DC6911B2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00200"/>
            <a:ext cx="1000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E747C"/>
                </a:solidFill>
              </a:defRPr>
            </a:pPr>
            <a:r>
              <a:rPr sz="1500" b="0" i="0">
                <a:solidFill>
                  <a:srgbClr val="5E747C"/>
                </a:solidFill>
              </a:rPr>
              <a:t>Role-specific links and QR access let participants catalog remotely while preserving attribution.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53E29E-4539-4E42-9D41-724E74F11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00300"/>
            <a:ext cx="2857500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8B7C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B01419-A1A5-4F18-ACA3-60437C547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2686050"/>
            <a:ext cx="914400" cy="914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B7CB"/>
          </a:solidFill>
          <a:ln xmlns:a="http://schemas.openxmlformats.org/drawingml/2006/main" w="9525">
            <a:solidFill>
              <a:srgbClr val="18B7C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B5D1F8-2CAA-42D0-A181-5F48A0070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1650" y="2686050"/>
            <a:ext cx="914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102A33"/>
                </a:solidFill>
              </a:defRPr>
            </a:pPr>
            <a:r>
              <a:rPr sz="2850" b="1" i="0">
                <a:solidFill>
                  <a:srgbClr val="102A33"/>
                </a:solidFill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6C5ACD-539B-40F5-9424-A64D7175B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81000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18B7CB"/>
                </a:solidFill>
              </a:defRPr>
            </a:pPr>
            <a:r>
              <a:rPr sz="900" b="1" i="0">
                <a:solidFill>
                  <a:srgbClr val="18B7CB"/>
                </a:solidFill>
              </a:rPr>
              <a:t>SPOUSE 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9EEE92-9748-4A47-A5AF-A062935E9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4076700"/>
            <a:ext cx="228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102A33"/>
                </a:solidFill>
              </a:defRPr>
            </a:pPr>
            <a:r>
              <a:rPr sz="1575" b="1" i="0">
                <a:solidFill>
                  <a:srgbClr val="102A33"/>
                </a:solidFill>
              </a:rPr>
              <a:t>Julian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91D4EB3-DF56-4F02-8F81-0568E17AF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476750"/>
            <a:ext cx="2362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5E747C"/>
                </a:solidFill>
              </a:defRPr>
            </a:pPr>
            <a:r>
              <a:rPr sz="975" b="0" i="0">
                <a:solidFill>
                  <a:srgbClr val="5E747C"/>
                </a:solidFill>
              </a:rPr>
              <a:t>Assigned access • attributed entries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997C7B2-EF78-4926-BA10-52F25DE25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00300"/>
            <a:ext cx="2857500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6966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B04BD6-0AF3-4716-ADD5-1DD867BAC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86050"/>
            <a:ext cx="914400" cy="914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966C"/>
          </a:solidFill>
          <a:ln xmlns:a="http://schemas.openxmlformats.org/drawingml/2006/main" w="9525">
            <a:solidFill>
              <a:srgbClr val="16966C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ED0E67-7FD6-4001-AFD1-A0EF9D434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95900" y="2686050"/>
            <a:ext cx="914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102A33"/>
                </a:solidFill>
              </a:defRPr>
            </a:pPr>
            <a:r>
              <a:rPr sz="2850" b="1" i="0">
                <a:solidFill>
                  <a:srgbClr val="102A33"/>
                </a:solidFill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5333B9-8474-489D-961D-F1A63EB24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381000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16966C"/>
                </a:solidFill>
              </a:defRPr>
            </a:pPr>
            <a:r>
              <a:rPr sz="900" b="1" i="0">
                <a:solidFill>
                  <a:srgbClr val="16966C"/>
                </a:solidFill>
              </a:rPr>
              <a:t>SPOUSE B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5EFEB0-95A9-471D-9040-2895B601A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4076700"/>
            <a:ext cx="228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102A33"/>
                </a:solidFill>
              </a:defRPr>
            </a:pPr>
            <a:r>
              <a:rPr sz="1575" b="1" i="0">
                <a:solidFill>
                  <a:srgbClr val="102A33"/>
                </a:solidFill>
              </a:rPr>
              <a:t>Elena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5764AB-899A-4767-86AA-B87D0684F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76750"/>
            <a:ext cx="2362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5E747C"/>
                </a:solidFill>
              </a:defRPr>
            </a:pPr>
            <a:r>
              <a:rPr sz="975" b="0" i="0">
                <a:solidFill>
                  <a:srgbClr val="5E747C"/>
                </a:solidFill>
              </a:rPr>
              <a:t>Assigned access • attributed entries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8ED77F-F41D-46F1-9915-BA8A38D8D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400300"/>
            <a:ext cx="2857500" cy="2476500"/>
          </a:xfrm>
          <a:prstGeom xmlns:a="http://schemas.openxmlformats.org/drawingml/2006/main" prst="roundRect">
            <a:avLst>
              <a:gd name="adj" fmla="val 61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17A00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60DB96-84D6-4987-8ABD-884E291AE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686050"/>
            <a:ext cx="914400" cy="914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17A00"/>
          </a:solidFill>
          <a:ln xmlns:a="http://schemas.openxmlformats.org/drawingml/2006/main" w="9525">
            <a:solidFill>
              <a:srgbClr val="C17A00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04E24D2-678D-4547-9426-B915BE6CB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0150" y="2686050"/>
            <a:ext cx="9144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 i="0">
                <a:solidFill>
                  <a:srgbClr val="102A33"/>
                </a:solidFill>
              </a:defRPr>
            </a:pPr>
            <a:r>
              <a:rPr sz="2850" b="1" i="0">
                <a:solidFill>
                  <a:srgbClr val="102A33"/>
                </a:solidFill>
              </a:rPr>
              <a:t>3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751C8A-AEFF-4783-8383-C505FB527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381000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00" b="1" i="0">
                <a:solidFill>
                  <a:srgbClr val="C17A00"/>
                </a:solidFill>
              </a:defRPr>
            </a:pPr>
            <a:r>
              <a:rPr sz="900" b="1" i="0">
                <a:solidFill>
                  <a:srgbClr val="C17A00"/>
                </a:solidFill>
              </a:rPr>
              <a:t>PROFESSIONAL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228D96-43C1-4C36-AE7E-E029364AE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4076700"/>
            <a:ext cx="228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 i="0">
                <a:solidFill>
                  <a:srgbClr val="102A33"/>
                </a:solidFill>
              </a:defRPr>
            </a:pPr>
            <a:r>
              <a:rPr sz="1575" b="1" i="0">
                <a:solidFill>
                  <a:srgbClr val="102A33"/>
                </a:solidFill>
              </a:rPr>
              <a:t>Mediator / counsel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6962ABF-FE06-4361-A382-B4E3000F6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476750"/>
            <a:ext cx="2362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5E747C"/>
                </a:solidFill>
              </a:defRPr>
            </a:pPr>
            <a:r>
              <a:rPr sz="975" b="0" i="0">
                <a:solidFill>
                  <a:srgbClr val="5E747C"/>
                </a:solidFill>
              </a:rPr>
              <a:t>Assigned access • attributed entries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1E0B490-332F-4EA6-BF14-3E32DC2DC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5334000"/>
            <a:ext cx="6057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087E8F"/>
                </a:solidFill>
              </a:defRPr>
            </a:pPr>
            <a:r>
              <a:rPr sz="1725" b="1" i="0">
                <a:solidFill>
                  <a:srgbClr val="087E8F"/>
                </a:solidFill>
              </a:rPr>
              <a:t>Separate entry points → one shared matter</a:t>
            </a:r>
          </a:p>
        </p:txBody>
      </p:sp>
    </p:spTree>
    <p:extLst>
      <p:ext uri="{BB962C8B-B14F-4D97-AF65-F5344CB8AC3E}">
        <p14:creationId xmlns:p14="http://schemas.microsoft.com/office/powerpoint/2010/main" val="1933320727"/>
      </p:ext>
    </p:extLst>
  </p:cSld>
  <p:transition spd="med" advClick="0" advTm="17000">
    <p:fade/>
  </p:transition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69654E35-886B-4CF7-950B-D09D1865D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0"/>
            <a:ext cx="1409700" cy="140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6"/>
          </a:solidFill>
          <a:ln xmlns:a="http://schemas.openxmlformats.org/drawingml/2006/main" w="9525">
            <a:solidFill>
              <a:srgbClr val="DDF3F6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4AADBF-DD72-413B-AEFE-52C57268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E6ED"/>
          </a:solidFill>
          <a:ln xmlns:a="http://schemas.openxmlformats.org/drawingml/2006/main" w="9525">
            <a:solidFill>
              <a:srgbClr val="A8E6ED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7E85179-4EE5-469A-9695-63909B202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87E8F"/>
                </a:solidFill>
              </a:defRPr>
            </a:pPr>
            <a:r>
              <a:rPr sz="1050" b="1" i="0">
                <a:solidFill>
                  <a:srgbClr val="087E8F"/>
                </a:solidFill>
              </a:rPr>
              <a:t>PE PROPER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1374DF-0857-46F6-A8DC-EDB78C42C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38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ADD COMPLETE PROPERTY RECORDS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D15D91-03EA-4B96-8B03-A5C5DE7A1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484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E747C"/>
                </a:solidFill>
              </a:defRPr>
            </a:pPr>
            <a:r>
              <a:rPr sz="900" b="0" i="0">
                <a:solidFill>
                  <a:srgbClr val="5E747C"/>
                </a:solidFill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A99ADF-15BC-49B0-A766-FCC6A192D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DCE1"/>
          </a:solidFill>
          <a:ln xmlns:a="http://schemas.openxmlformats.org/drawingml/2006/main" w="0">
            <a:solidFill>
              <a:srgbClr val="B8DCE1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A15E47-10B2-4F7E-9D79-82F75D2C0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102A33"/>
                </a:solidFill>
              </a:defRPr>
            </a:pPr>
            <a:r>
              <a:rPr sz="3150" b="1" i="0">
                <a:solidFill>
                  <a:srgbClr val="102A33"/>
                </a:solidFill>
              </a:rPr>
              <a:t>Turn every object into a decision record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056CD1-FEF3-41EE-9824-1562E438D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00200"/>
            <a:ext cx="1000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E747C"/>
                </a:solidFill>
              </a:defRPr>
            </a:pPr>
            <a:r>
              <a:rPr sz="1500" b="0" i="0">
                <a:solidFill>
                  <a:srgbClr val="5E747C"/>
                </a:solidFill>
              </a:rPr>
              <a:t>Description, ownership history, funding, value, condition, disposition, and photographs stay together.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54B505-C751-4AFF-97A4-6B63B50FF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95500"/>
            <a:ext cx="6972300" cy="3829050"/>
          </a:xfrm>
          <a:prstGeom xmlns:a="http://schemas.openxmlformats.org/drawingml/2006/main" prst="roundRect">
            <a:avLst>
              <a:gd name="adj" fmla="val 2985"/>
            </a:avLst>
          </a:prstGeom>
          <a:solidFill xmlns:a="http://schemas.openxmlformats.org/drawingml/2006/main">
            <a:srgbClr val="E6F6F8"/>
          </a:solidFill>
          <a:ln xmlns:a="http://schemas.openxmlformats.org/drawingml/2006/main" w="9525">
            <a:solidFill>
              <a:srgbClr val="B8DCE1"/>
            </a:solidFill>
            <a:prstDash val="solid"/>
          </a:ln>
        </p:spPr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74e55711ab4d30"/>
          <a:stretch xmlns:a="http://schemas.openxmlformats.org/drawingml/2006/main"/>
        </p:blipFill>
        <p:spPr>
          <a:xfrm xmlns:a="http://schemas.openxmlformats.org/drawingml/2006/main">
            <a:off x="1486297" y="2152650"/>
            <a:ext cx="5409406" cy="3714750"/>
          </a:xfrm>
          <a:prstGeom xmlns:a="http://schemas.openxmlformats.org/drawingml/2006/main" prst="roundRect">
            <a:avLst>
              <a:gd name="adj" fmla="val 3077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A0EEA5-FBDA-44C7-9E47-83478F41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2860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B7CB"/>
          </a:solidFill>
          <a:ln xmlns:a="http://schemas.openxmlformats.org/drawingml/2006/main" w="9525">
            <a:solidFill>
              <a:srgbClr val="18B7C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5C79D1-513D-4294-85BD-DCC6AD1BB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2860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102A33"/>
                </a:solidFill>
              </a:defRPr>
            </a:pPr>
            <a:r>
              <a:rPr sz="1125" b="1" i="0">
                <a:solidFill>
                  <a:srgbClr val="102A33"/>
                </a:solidFill>
              </a:rPr>
              <a:t>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0BB2F7-3E28-406F-A716-6FA660C8F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2479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02A33"/>
                </a:solidFill>
              </a:defRPr>
            </a:pPr>
            <a:r>
              <a:rPr sz="1350" b="0" i="0">
                <a:solidFill>
                  <a:srgbClr val="102A33"/>
                </a:solidFill>
              </a:rPr>
              <a:t>What it is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7431FE9-B26B-497F-A9BF-4CE3138B9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384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B7CB"/>
          </a:solidFill>
          <a:ln xmlns:a="http://schemas.openxmlformats.org/drawingml/2006/main" w="9525">
            <a:solidFill>
              <a:srgbClr val="18B7C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1FA8BE-D101-4117-94DC-36073B72A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8384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102A33"/>
                </a:solidFill>
              </a:defRPr>
            </a:pPr>
            <a:r>
              <a:rPr sz="1125" b="1" i="0">
                <a:solidFill>
                  <a:srgbClr val="102A33"/>
                </a:solidFill>
              </a:rPr>
              <a:t>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F3CAE4-F966-4B35-B5D2-0E053EEB9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8003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02A33"/>
                </a:solidFill>
              </a:defRPr>
            </a:pPr>
            <a:r>
              <a:rPr sz="1350" b="0" i="0">
                <a:solidFill>
                  <a:srgbClr val="102A33"/>
                </a:solidFill>
              </a:rPr>
              <a:t>When it was bought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00A122-4B35-44A1-BA97-CA1C9FDE3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3909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B7CB"/>
          </a:solidFill>
          <a:ln xmlns:a="http://schemas.openxmlformats.org/drawingml/2006/main" w="9525">
            <a:solidFill>
              <a:srgbClr val="18B7C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08F6DF4-D9C4-450D-9BED-1C0960AB3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3909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102A33"/>
                </a:solidFill>
              </a:defRPr>
            </a:pPr>
            <a:r>
              <a:rPr sz="1125" b="1" i="0">
                <a:solidFill>
                  <a:srgbClr val="102A33"/>
                </a:solidFill>
              </a:rPr>
              <a:t>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EEEE61-5F88-4829-9062-8FC0ACF9D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3528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02A33"/>
                </a:solidFill>
              </a:defRPr>
            </a:pPr>
            <a:r>
              <a:rPr sz="1350" b="0" i="0">
                <a:solidFill>
                  <a:srgbClr val="102A33"/>
                </a:solidFill>
              </a:rPr>
              <a:t>Who bought 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058F11-19F7-409A-AF42-0EE0C2993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433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966C"/>
          </a:solidFill>
          <a:ln xmlns:a="http://schemas.openxmlformats.org/drawingml/2006/main" w="9525">
            <a:solidFill>
              <a:srgbClr val="16966C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492956-EBAC-4955-9189-9F212059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9433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102A33"/>
                </a:solidFill>
              </a:defRPr>
            </a:pPr>
            <a:r>
              <a:rPr sz="1125" b="1" i="0">
                <a:solidFill>
                  <a:srgbClr val="102A33"/>
                </a:solidFill>
              </a:rPr>
              <a:t>✓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A534AD9-9B54-47C0-99DF-17576B186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9052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02A33"/>
                </a:solidFill>
              </a:defRPr>
            </a:pPr>
            <a:r>
              <a:rPr sz="1350" b="0" i="0">
                <a:solidFill>
                  <a:srgbClr val="102A33"/>
                </a:solidFill>
              </a:rPr>
              <a:t>How it was funded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CAC786-D440-458C-A423-2E92E1620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49580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966C"/>
          </a:solidFill>
          <a:ln xmlns:a="http://schemas.openxmlformats.org/drawingml/2006/main" w="9525">
            <a:solidFill>
              <a:srgbClr val="16966C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546868-628B-41B3-81FF-41145AB9C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49580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102A33"/>
                </a:solidFill>
              </a:defRPr>
            </a:pPr>
            <a:r>
              <a:rPr sz="1125" b="1" i="0">
                <a:solidFill>
                  <a:srgbClr val="102A33"/>
                </a:solidFill>
              </a:rPr>
              <a:t>✓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698558-3993-4BCB-A15E-38B9E4885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445770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102A33"/>
                </a:solidFill>
              </a:defRPr>
            </a:pPr>
            <a:r>
              <a:rPr sz="1350" b="0" i="0">
                <a:solidFill>
                  <a:srgbClr val="102A33"/>
                </a:solidFill>
              </a:rPr>
              <a:t>What it is worth now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1970BC5-FF57-4DFE-B1A4-9A1A580B2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048250"/>
            <a:ext cx="285750" cy="2857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966C"/>
          </a:solidFill>
          <a:ln xmlns:a="http://schemas.openxmlformats.org/drawingml/2006/main" w="9525">
            <a:solidFill>
              <a:srgbClr val="16966C"/>
            </a:solidFill>
            <a:prstDash val="solid"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A57CCA8-F5DE-4867-AEF8-0660B3A7B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5048250"/>
            <a:ext cx="28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102A33"/>
                </a:solidFill>
              </a:defRPr>
            </a:pPr>
            <a:r>
              <a:rPr sz="1125" b="1" i="0">
                <a:solidFill>
                  <a:srgbClr val="102A33"/>
                </a:solidFill>
              </a:rPr>
              <a:t>✓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24F59A2-8D2C-4F2B-B38D-607DD8CC3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5010150"/>
            <a:ext cx="2857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02A33"/>
                </a:solidFill>
              </a:defRPr>
            </a:pPr>
            <a:r>
              <a:rPr sz="1350" b="1" i="0">
                <a:solidFill>
                  <a:srgbClr val="102A33"/>
                </a:solidFill>
              </a:rPr>
              <a:t>Who keeps it—or sell 50/50</a:t>
            </a:r>
          </a:p>
        </p:txBody>
      </p:sp>
    </p:spTree>
    <p:extLst>
      <p:ext uri="{BB962C8B-B14F-4D97-AF65-F5344CB8AC3E}">
        <p14:creationId xmlns:p14="http://schemas.microsoft.com/office/powerpoint/2010/main" val="1678678470"/>
      </p:ext>
    </p:extLst>
  </p:cSld>
  <p:transition spd="med" advClick="0" advTm="20000">
    <p:fade/>
  </p:transition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F014CAB4-296B-4EEF-84F9-89137A531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0"/>
            <a:ext cx="1409700" cy="140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6"/>
          </a:solidFill>
          <a:ln xmlns:a="http://schemas.openxmlformats.org/drawingml/2006/main" w="9525">
            <a:solidFill>
              <a:srgbClr val="DDF3F6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8C0631-86CD-45C3-84F7-9A9A4CA1E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E6ED"/>
          </a:solidFill>
          <a:ln xmlns:a="http://schemas.openxmlformats.org/drawingml/2006/main" w="9525">
            <a:solidFill>
              <a:srgbClr val="A8E6ED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DA4E07-E401-4720-9C30-2FD764BAC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87E8F"/>
                </a:solidFill>
              </a:defRPr>
            </a:pPr>
            <a:r>
              <a:rPr sz="1050" b="1" i="0">
                <a:solidFill>
                  <a:srgbClr val="087E8F"/>
                </a:solidFill>
              </a:rPr>
              <a:t>PE PROPER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307A18-151A-45EC-93C4-A9A58521A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38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SEE THE LIVE BALANCE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AA8380-2770-40E5-B86F-B057CE278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484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E747C"/>
                </a:solidFill>
              </a:defRPr>
            </a:pPr>
            <a:r>
              <a:rPr sz="900" b="0" i="0">
                <a:solidFill>
                  <a:srgbClr val="5E747C"/>
                </a:solidFill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9640BC-AA03-4177-9D96-E64740195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DCE1"/>
          </a:solidFill>
          <a:ln xmlns:a="http://schemas.openxmlformats.org/drawingml/2006/main" w="0">
            <a:solidFill>
              <a:srgbClr val="B8DCE1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A1A254-2300-453C-B940-57D4A1ADD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102A33"/>
                </a:solidFill>
              </a:defRPr>
            </a:pPr>
            <a:r>
              <a:rPr sz="3150" b="1" i="0">
                <a:solidFill>
                  <a:srgbClr val="102A33"/>
                </a:solidFill>
              </a:rPr>
              <a:t>Nineteen decisions become one visible financial picture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8E8CED-D125-46F4-8806-8C1A913B6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00200"/>
            <a:ext cx="1000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E747C"/>
                </a:solidFill>
              </a:defRPr>
            </a:pPr>
            <a:r>
              <a:rPr sz="1500" b="0" i="0">
                <a:solidFill>
                  <a:srgbClr val="5E747C"/>
                </a:solidFill>
              </a:rPr>
              <a:t>The demonstration matter recalculated as each item was classified and allocated.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4EDEB2-F8F0-4C09-AEA0-DBC8BF66D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47900"/>
            <a:ext cx="10629900" cy="3028950"/>
          </a:xfrm>
          <a:prstGeom xmlns:a="http://schemas.openxmlformats.org/drawingml/2006/main" prst="roundRect">
            <a:avLst>
              <a:gd name="adj" fmla="val 503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B8DCE1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E37262-88EE-42B8-BFFE-5D24A0023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2590800"/>
            <a:ext cx="2171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087E8F"/>
                </a:solidFill>
              </a:defRPr>
            </a:pPr>
            <a:r>
              <a:rPr sz="2550" b="1" i="0">
                <a:solidFill>
                  <a:srgbClr val="087E8F"/>
                </a:solidFill>
              </a:rPr>
              <a:t>19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2A08F3B-6F64-46CD-8B9B-2D098DE63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16230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ASSETS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B361A45-2134-4609-94B5-9BD467CC7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590800"/>
            <a:ext cx="2171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102A33"/>
                </a:solidFill>
              </a:defRPr>
            </a:pPr>
            <a:r>
              <a:rPr sz="2550" b="1" i="0">
                <a:solidFill>
                  <a:srgbClr val="102A33"/>
                </a:solidFill>
              </a:rPr>
              <a:t>$38,695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EFF133-CE88-49FA-AA01-7BCA69C68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16230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ORIGINAL PURCHASE VALUE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B21153-144C-4B84-A7E5-56BBEC2D4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90800"/>
            <a:ext cx="2171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16966C"/>
                </a:solidFill>
              </a:defRPr>
            </a:pPr>
            <a:r>
              <a:rPr sz="2550" b="1" i="0">
                <a:solidFill>
                  <a:srgbClr val="16966C"/>
                </a:solidFill>
              </a:rPr>
              <a:t>$17,860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21063B-DE5F-43BE-A7B7-E1A7879EF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16230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CURRENT FAIR-MARKET VALUE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FD15016-D363-4A35-BDBE-D239AC53F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590800"/>
            <a:ext cx="21717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2550" b="1" i="0">
                <a:solidFill>
                  <a:srgbClr val="C17A00"/>
                </a:solidFill>
              </a:defRPr>
            </a:pPr>
            <a:r>
              <a:rPr sz="2550" b="1" i="0">
                <a:solidFill>
                  <a:srgbClr val="C17A00"/>
                </a:solidFill>
              </a:rPr>
              <a:t>$1,030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5EE00B-0BC1-4C01-9C6E-B8D784912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162300"/>
            <a:ext cx="2171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GIFTS • 2 ITEMS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B3EA0AD-65A5-4E07-927A-56EFBF405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243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02A33"/>
                </a:solidFill>
              </a:defRPr>
            </a:pPr>
            <a:r>
              <a:rPr sz="1275" b="1" i="0">
                <a:solidFill>
                  <a:srgbClr val="102A33"/>
                </a:solidFill>
              </a:rPr>
              <a:t>Julian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E3283E-317E-442D-93B7-C7EE1037E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8862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650" b="1" i="0">
                <a:solidFill>
                  <a:srgbClr val="087E8F"/>
                </a:solidFill>
              </a:defRPr>
            </a:pPr>
            <a:r>
              <a:rPr sz="1650" b="1" i="0">
                <a:solidFill>
                  <a:srgbClr val="087E8F"/>
                </a:solidFill>
              </a:rPr>
              <a:t>$9,080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197A2C-586A-4905-BEE7-175C3E5F9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324350"/>
            <a:ext cx="4695825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8B7CB"/>
          </a:solidFill>
          <a:ln xmlns:a="http://schemas.openxmlformats.org/drawingml/2006/main" w="0">
            <a:solidFill>
              <a:srgbClr val="18B7CB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3991C7-6C7C-4A95-98A4-1F117036D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2430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102A33"/>
                </a:solidFill>
              </a:defRPr>
            </a:pPr>
            <a:r>
              <a:rPr sz="1275" b="1" i="0">
                <a:solidFill>
                  <a:srgbClr val="102A33"/>
                </a:solidFill>
              </a:rPr>
              <a:t>Elena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81ECB50-73B2-4213-B2E4-63FEF7A7F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3886200"/>
            <a:ext cx="1524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650" b="1" i="0">
                <a:solidFill>
                  <a:srgbClr val="16966C"/>
                </a:solidFill>
              </a:defRPr>
            </a:pPr>
            <a:r>
              <a:rPr sz="1650" b="1" i="0">
                <a:solidFill>
                  <a:srgbClr val="16966C"/>
                </a:solidFill>
              </a:rPr>
              <a:t>$8,780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B07EC5-AF2F-4B24-A99E-7E55AEE8C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4324350"/>
            <a:ext cx="4543425" cy="1905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6966C"/>
          </a:solidFill>
          <a:ln xmlns:a="http://schemas.openxmlformats.org/drawingml/2006/main" w="0">
            <a:solidFill>
              <a:srgbClr val="16966C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F0DFE52-F448-4F62-A241-183D78141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5524500"/>
            <a:ext cx="4305300" cy="590550"/>
          </a:xfrm>
          <a:prstGeom xmlns:a="http://schemas.openxmlformats.org/drawingml/2006/main" prst="roundRect">
            <a:avLst>
              <a:gd name="adj" fmla="val 19355"/>
            </a:avLst>
          </a:prstGeom>
          <a:solidFill xmlns:a="http://schemas.openxmlformats.org/drawingml/2006/main">
            <a:srgbClr val="FFF6E3"/>
          </a:solidFill>
          <a:ln xmlns:a="http://schemas.openxmlformats.org/drawingml/2006/main" w="19050">
            <a:solidFill>
              <a:srgbClr val="C17A00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615F9D8-7B85-4A7F-B0E4-B48B2FDB8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5638800"/>
            <a:ext cx="3962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 i="0">
                <a:solidFill>
                  <a:srgbClr val="C17A00"/>
                </a:solidFill>
              </a:defRPr>
            </a:pPr>
            <a:r>
              <a:rPr sz="1725" b="1" i="0">
                <a:solidFill>
                  <a:srgbClr val="C17A00"/>
                </a:solidFill>
              </a:rPr>
              <a:t>$740 equalization payment  →  Elena</a:t>
            </a:r>
          </a:p>
        </p:txBody>
      </p:sp>
    </p:spTree>
    <p:extLst>
      <p:ext uri="{BB962C8B-B14F-4D97-AF65-F5344CB8AC3E}">
        <p14:creationId xmlns:p14="http://schemas.microsoft.com/office/powerpoint/2010/main" val="141387838"/>
      </p:ext>
    </p:extLst>
  </p:cSld>
  <p:transition spd="med" advClick="0" advTm="16000">
    <p:fade/>
  </p:transition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EF6F8C69-DCA9-4A6D-B4A9-678372708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0"/>
            <a:ext cx="1409700" cy="140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6"/>
          </a:solidFill>
          <a:ln xmlns:a="http://schemas.openxmlformats.org/drawingml/2006/main" w="9525">
            <a:solidFill>
              <a:srgbClr val="DDF3F6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576E16-BF08-4035-A938-8EE169191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E6ED"/>
          </a:solidFill>
          <a:ln xmlns:a="http://schemas.openxmlformats.org/drawingml/2006/main" w="9525">
            <a:solidFill>
              <a:srgbClr val="A8E6ED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2163EB-FEA0-4F1E-801C-0DD46B5FA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87E8F"/>
                </a:solidFill>
              </a:defRPr>
            </a:pPr>
            <a:r>
              <a:rPr sz="1050" b="1" i="0">
                <a:solidFill>
                  <a:srgbClr val="087E8F"/>
                </a:solidFill>
              </a:rPr>
              <a:t>PE PROPER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B0042F-36B7-4DFC-A3DC-22363B709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38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TEST SETTLEMENT OPTIONS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DDE58C-DAC6-4FBE-A43C-741AAB2E4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484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E747C"/>
                </a:solidFill>
              </a:defRPr>
            </a:pPr>
            <a:r>
              <a:rPr sz="900" b="0" i="0">
                <a:solidFill>
                  <a:srgbClr val="5E747C"/>
                </a:solidFill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0AF3D1-F180-4ED8-825A-03B24BB6B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DCE1"/>
          </a:solidFill>
          <a:ln xmlns:a="http://schemas.openxmlformats.org/drawingml/2006/main" w="0">
            <a:solidFill>
              <a:srgbClr val="B8DCE1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C3A7B3-071D-409D-A654-D126A92D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102A33"/>
                </a:solidFill>
              </a:defRPr>
            </a:pPr>
            <a:r>
              <a:rPr sz="3150" b="1" i="0">
                <a:solidFill>
                  <a:srgbClr val="102A33"/>
                </a:solidFill>
              </a:rPr>
              <a:t>Explore trades without disturbing the master record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186BDD-924B-4560-8C97-EDDA433CE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00200"/>
            <a:ext cx="1000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E747C"/>
                </a:solidFill>
              </a:defRPr>
            </a:pPr>
            <a:r>
              <a:rPr sz="1500" b="0" i="0">
                <a:solidFill>
                  <a:srgbClr val="5E747C"/>
                </a:solidFill>
              </a:rPr>
              <a:t>Reassign an asset or sell it 50/50, then watch the simulated balance respond.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13E8A0-F0C4-4F2A-ABC1-406D13187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52650"/>
            <a:ext cx="6972300" cy="3905250"/>
          </a:xfrm>
          <a:prstGeom xmlns:a="http://schemas.openxmlformats.org/drawingml/2006/main" prst="roundRect">
            <a:avLst>
              <a:gd name="adj" fmla="val 2927"/>
            </a:avLst>
          </a:prstGeom>
          <a:solidFill xmlns:a="http://schemas.openxmlformats.org/drawingml/2006/main">
            <a:srgbClr val="E6F6F8"/>
          </a:solidFill>
          <a:ln xmlns:a="http://schemas.openxmlformats.org/drawingml/2006/main" w="9525">
            <a:solidFill>
              <a:srgbClr val="B8DCE1"/>
            </a:solidFill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dbc94c25e84a44"/>
          <a:stretch xmlns:a="http://schemas.openxmlformats.org/drawingml/2006/main"/>
        </p:blipFill>
        <p:spPr>
          <a:xfrm xmlns:a="http://schemas.openxmlformats.org/drawingml/2006/main">
            <a:off x="1459333" y="2209800"/>
            <a:ext cx="6339635" cy="3790950"/>
          </a:xfrm>
          <a:prstGeom xmlns:a="http://schemas.openxmlformats.org/drawingml/2006/main" prst="roundRect">
            <a:avLst>
              <a:gd name="adj" fmla="val 3015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1AFEEE-4F69-4BA6-B54F-3CC6A113E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457450"/>
            <a:ext cx="2705100" cy="125730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C17A00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71F2A5-91FF-4A2F-8398-90638775B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2609850"/>
            <a:ext cx="22098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450" b="1" i="0">
                <a:solidFill>
                  <a:srgbClr val="C17A00"/>
                </a:solidFill>
              </a:defRPr>
            </a:pPr>
            <a:r>
              <a:rPr sz="3450" b="1" i="0">
                <a:solidFill>
                  <a:srgbClr val="C17A00"/>
                </a:solidFill>
              </a:rPr>
              <a:t>$740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1BA0873-8210-4179-B2E8-2ADF5FAB1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200400"/>
            <a:ext cx="2286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E747C"/>
                </a:solidFill>
              </a:defRPr>
            </a:pPr>
            <a:r>
              <a:rPr sz="1125" b="0" i="0">
                <a:solidFill>
                  <a:srgbClr val="5E747C"/>
                </a:solidFill>
              </a:rPr>
              <a:t>simulated equalization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5B67D7-4C65-4928-971A-DA60A505A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057650"/>
            <a:ext cx="25146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6F6F8"/>
          </a:solidFill>
          <a:ln xmlns:a="http://schemas.openxmlformats.org/drawingml/2006/main" w="9525">
            <a:solidFill>
              <a:srgbClr val="B8DCE1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56596B4-0812-4252-B4B0-A145C0096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076700"/>
            <a:ext cx="2362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102A33"/>
                </a:solidFill>
              </a:defRPr>
            </a:pPr>
            <a:r>
              <a:rPr sz="1200" b="1" i="0">
                <a:solidFill>
                  <a:srgbClr val="102A33"/>
                </a:solidFill>
              </a:rPr>
              <a:t>Spouse 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34D1D0-986C-4138-90B1-7938F5ADD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4552950"/>
            <a:ext cx="25146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6F6F8"/>
          </a:solidFill>
          <a:ln xmlns:a="http://schemas.openxmlformats.org/drawingml/2006/main" w="9525">
            <a:solidFill>
              <a:srgbClr val="B8DCE1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AC0722-D400-4A23-BAB1-8541EF143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4572000"/>
            <a:ext cx="2362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102A33"/>
                </a:solidFill>
              </a:defRPr>
            </a:pPr>
            <a:r>
              <a:rPr sz="1200" b="1" i="0">
                <a:solidFill>
                  <a:srgbClr val="102A33"/>
                </a:solidFill>
              </a:rPr>
              <a:t>Spouse B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4A7CB8-5BFB-4A18-AC2B-7252912AA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5048250"/>
            <a:ext cx="2514600" cy="361950"/>
          </a:xfrm>
          <a:prstGeom xmlns:a="http://schemas.openxmlformats.org/drawingml/2006/main" prst="roundRect">
            <a:avLst>
              <a:gd name="adj" fmla="val 31579"/>
            </a:avLst>
          </a:prstGeom>
          <a:solidFill xmlns:a="http://schemas.openxmlformats.org/drawingml/2006/main">
            <a:srgbClr val="E8F7F1"/>
          </a:solidFill>
          <a:ln xmlns:a="http://schemas.openxmlformats.org/drawingml/2006/main" w="9525">
            <a:solidFill>
              <a:srgbClr val="16966C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DEE1FC4-1793-457B-9963-CD1A1A9B7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5067300"/>
            <a:ext cx="2362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 i="0">
                <a:solidFill>
                  <a:srgbClr val="16966C"/>
                </a:solidFill>
              </a:defRPr>
            </a:pPr>
            <a:r>
              <a:rPr sz="1200" b="1" i="0">
                <a:solidFill>
                  <a:srgbClr val="16966C"/>
                </a:solidFill>
              </a:rPr>
              <a:t>Sell 50/50</a:t>
            </a:r>
          </a:p>
        </p:txBody>
      </p:sp>
    </p:spTree>
    <p:extLst>
      <p:ext uri="{BB962C8B-B14F-4D97-AF65-F5344CB8AC3E}">
        <p14:creationId xmlns:p14="http://schemas.microsoft.com/office/powerpoint/2010/main" val="900678835"/>
      </p:ext>
    </p:extLst>
  </p:cSld>
  <p:transition spd="med" advClick="0" advTm="16000">
    <p:fade/>
  </p:transition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F4D430FD-23FE-4069-B481-110E4DF16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0"/>
            <a:ext cx="1409700" cy="140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6"/>
          </a:solidFill>
          <a:ln xmlns:a="http://schemas.openxmlformats.org/drawingml/2006/main" w="9525">
            <a:solidFill>
              <a:srgbClr val="DDF3F6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BDFDE4-E048-4E61-9295-AF77C4456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E6ED"/>
          </a:solidFill>
          <a:ln xmlns:a="http://schemas.openxmlformats.org/drawingml/2006/main" w="9525">
            <a:solidFill>
              <a:srgbClr val="A8E6ED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B42F6E-3CB1-47FE-954C-BC3D0A9B7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87E8F"/>
                </a:solidFill>
              </a:defRPr>
            </a:pPr>
            <a:r>
              <a:rPr sz="1050" b="1" i="0">
                <a:solidFill>
                  <a:srgbClr val="087E8F"/>
                </a:solidFill>
              </a:rPr>
              <a:t>PE PROPER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6E6320-7E71-4909-A2FA-AD8F64DC7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38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GENERATE PROFESSIONAL OUTPUTS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3542D2-4D42-4E35-AEA7-207329F18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484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E747C"/>
                </a:solidFill>
              </a:defRPr>
            </a:pPr>
            <a:r>
              <a:rPr sz="900" b="0" i="0">
                <a:solidFill>
                  <a:srgbClr val="5E747C"/>
                </a:solidFill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1A72C1-3276-4107-A6FD-1AE332B7B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DCE1"/>
          </a:solidFill>
          <a:ln xmlns:a="http://schemas.openxmlformats.org/drawingml/2006/main" w="0">
            <a:solidFill>
              <a:srgbClr val="B8DCE1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A63BF14-2960-49DE-893B-0DB30A4DE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102A33"/>
                </a:solidFill>
              </a:defRPr>
            </a:pPr>
            <a:r>
              <a:rPr sz="3150" b="1" i="0">
                <a:solidFill>
                  <a:srgbClr val="102A33"/>
                </a:solidFill>
              </a:rPr>
              <a:t>Move from negotiation to a useful handoff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3E7AFE-31B9-4B8B-9CA4-795117B7A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00200"/>
            <a:ext cx="1000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E747C"/>
                </a:solidFill>
              </a:defRPr>
            </a:pPr>
            <a:r>
              <a:rPr sz="1500" b="0" i="0">
                <a:solidFill>
                  <a:srgbClr val="5E747C"/>
                </a:solidFill>
              </a:rPr>
              <a:t>Choose a court schedule, thumbnail schedule, photo exhibit, spreadsheet, document report, or encrypted backup.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3E673A-5F1D-484E-B10E-5BFDD5F1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28850"/>
            <a:ext cx="6210300" cy="3467100"/>
          </a:xfrm>
          <a:prstGeom xmlns:a="http://schemas.openxmlformats.org/drawingml/2006/main" prst="roundRect">
            <a:avLst>
              <a:gd name="adj" fmla="val 3297"/>
            </a:avLst>
          </a:prstGeom>
          <a:solidFill xmlns:a="http://schemas.openxmlformats.org/drawingml/2006/main">
            <a:srgbClr val="E6F6F8"/>
          </a:solidFill>
          <a:ln xmlns:a="http://schemas.openxmlformats.org/drawingml/2006/main" w="9525">
            <a:solidFill>
              <a:srgbClr val="B8DCE1"/>
            </a:solidFill>
            <a:prstDash val="solid"/>
          </a:ln>
        </p:spPr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56d1a413ba4889"/>
          <a:stretch xmlns:a="http://schemas.openxmlformats.org/drawingml/2006/main"/>
        </p:blipFill>
        <p:spPr>
          <a:xfrm xmlns:a="http://schemas.openxmlformats.org/drawingml/2006/main">
            <a:off x="1177993" y="2286000"/>
            <a:ext cx="5606913" cy="3352800"/>
          </a:xfrm>
          <a:prstGeom xmlns:a="http://schemas.openxmlformats.org/drawingml/2006/main" prst="roundRect">
            <a:avLst>
              <a:gd name="adj" fmla="val 3409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A2C4EB-4EA9-4A8B-B25B-5329A85C1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343150"/>
            <a:ext cx="35623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8B7C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C4154FE-CA76-4BF5-8E36-59933E420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243840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087E8F"/>
                </a:solidFill>
              </a:defRPr>
            </a:pPr>
            <a:r>
              <a:rPr sz="900" b="1" i="0">
                <a:solidFill>
                  <a:srgbClr val="087E8F"/>
                </a:solidFill>
              </a:rPr>
              <a:t>COURT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03201E-3260-4F5F-AFC6-047A567E2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428875"/>
            <a:ext cx="2171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02A33"/>
                </a:solidFill>
              </a:defRPr>
            </a:pPr>
            <a:r>
              <a:rPr sz="1350" b="1" i="0">
                <a:solidFill>
                  <a:srgbClr val="102A33"/>
                </a:solidFill>
              </a:rPr>
              <a:t>Standard schedule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FDFD6A-BF3A-4CDD-9DC1-C74B708CB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162300"/>
            <a:ext cx="35623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8DCE1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B8CC1D-BB1D-4289-BC4F-4F8845A98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325755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PHOTOS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55044F-2C0D-4D0E-992A-A91B6524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248025"/>
            <a:ext cx="2171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02A33"/>
                </a:solidFill>
              </a:defRPr>
            </a:pPr>
            <a:r>
              <a:rPr sz="1350" b="1" i="0">
                <a:solidFill>
                  <a:srgbClr val="102A33"/>
                </a:solidFill>
              </a:rPr>
              <a:t>Thumbnail or full exhibit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DF2CBB-AA32-4512-9DB8-EE1B01846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981450"/>
            <a:ext cx="35623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8DCE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71CDE4-47FE-4AD2-9EE4-9AC49E771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07670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DATA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5961A1C-477B-415B-8977-91CE35B4A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4067175"/>
            <a:ext cx="2171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02A33"/>
                </a:solidFill>
              </a:defRPr>
            </a:pPr>
            <a:r>
              <a:rPr sz="1350" b="1" i="0">
                <a:solidFill>
                  <a:srgbClr val="102A33"/>
                </a:solidFill>
              </a:rPr>
              <a:t>Excel and CSV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CCFABF-9F76-4041-97AD-5E83B90D7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800600"/>
            <a:ext cx="3562350" cy="62865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B8DCE1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890FF9-06D2-4FDA-83C7-DF459E2CF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29550" y="4895850"/>
            <a:ext cx="838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BACKUP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58E85F-E7A2-4494-A54E-A8BBD3619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4886325"/>
            <a:ext cx="21717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102A33"/>
                </a:solidFill>
              </a:defRPr>
            </a:pPr>
            <a:r>
              <a:rPr sz="1350" b="1" i="0">
                <a:solidFill>
                  <a:srgbClr val="102A33"/>
                </a:solidFill>
              </a:rPr>
              <a:t>Encrypted archive</a:t>
            </a:r>
          </a:p>
        </p:txBody>
      </p:sp>
    </p:spTree>
    <p:extLst>
      <p:ext uri="{BB962C8B-B14F-4D97-AF65-F5344CB8AC3E}">
        <p14:creationId xmlns:p14="http://schemas.microsoft.com/office/powerpoint/2010/main" val="1619745209"/>
      </p:ext>
    </p:extLst>
  </p:cSld>
  <p:transition spd="med" advClick="0" advTm="10000">
    <p:fade/>
  </p:transition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C71C0129-0223-4FF5-8532-3EFFA6DE0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0"/>
            <a:ext cx="1409700" cy="140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6"/>
          </a:solidFill>
          <a:ln xmlns:a="http://schemas.openxmlformats.org/drawingml/2006/main" w="9525">
            <a:solidFill>
              <a:srgbClr val="DDF3F6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5150BF-1CBD-4C1E-85B5-3CF7BF2B4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E6ED"/>
          </a:solidFill>
          <a:ln xmlns:a="http://schemas.openxmlformats.org/drawingml/2006/main" w="9525">
            <a:solidFill>
              <a:srgbClr val="A8E6ED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AEA5C3-CAD3-4F05-9277-09246BDE9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87E8F"/>
                </a:solidFill>
              </a:defRPr>
            </a:pPr>
            <a:r>
              <a:rPr sz="1050" b="1" i="0">
                <a:solidFill>
                  <a:srgbClr val="087E8F"/>
                </a:solidFill>
              </a:rPr>
              <a:t>PE PROPER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213C61-76AA-4EA7-BAF9-040F45F3A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38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REPORT-READY MATTER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E0E3A2-3BAC-4178-9431-BB43E508D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484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E747C"/>
                </a:solidFill>
              </a:defRPr>
            </a:pPr>
            <a:r>
              <a:rPr sz="900" b="0" i="0">
                <a:solidFill>
                  <a:srgbClr val="5E747C"/>
                </a:solidFill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4554B9-9814-42C1-885D-5BB2E73DF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DCE1"/>
          </a:solidFill>
          <a:ln xmlns:a="http://schemas.openxmlformats.org/drawingml/2006/main" w="0">
            <a:solidFill>
              <a:srgbClr val="B8DCE1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511847-00EA-4EF8-9705-7EE0F6B64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 i="0">
                <a:solidFill>
                  <a:srgbClr val="102A33"/>
                </a:solidFill>
              </a:defRPr>
            </a:pPr>
            <a:r>
              <a:rPr sz="3150" b="1" i="0">
                <a:solidFill>
                  <a:srgbClr val="102A33"/>
                </a:solidFill>
              </a:rPr>
              <a:t>The outcome is visible at a glance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C17B9D-FA14-4846-B92D-324E7F772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600200"/>
            <a:ext cx="1000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E747C"/>
                </a:solidFill>
              </a:defRPr>
            </a:pPr>
            <a:r>
              <a:rPr sz="1500" b="0" i="0">
                <a:solidFill>
                  <a:srgbClr val="5E747C"/>
                </a:solidFill>
              </a:rPr>
              <a:t>A professional report connects the equalization summary, case metrics, and itemized property register.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7CE81C-C472-4CC9-BE0A-249A816E8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095500"/>
            <a:ext cx="7962900" cy="3924300"/>
          </a:xfrm>
          <a:prstGeom xmlns:a="http://schemas.openxmlformats.org/drawingml/2006/main" prst="roundRect">
            <a:avLst>
              <a:gd name="adj" fmla="val 2913"/>
            </a:avLst>
          </a:prstGeom>
          <a:solidFill xmlns:a="http://schemas.openxmlformats.org/drawingml/2006/main">
            <a:srgbClr val="E6F6F8"/>
          </a:solidFill>
          <a:ln xmlns:a="http://schemas.openxmlformats.org/drawingml/2006/main" w="9525">
            <a:solidFill>
              <a:srgbClr val="B8DCE1"/>
            </a:solidFill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b9956a8e094820"/>
          <a:stretch xmlns:a="http://schemas.openxmlformats.org/drawingml/2006/main"/>
        </p:blipFill>
        <p:spPr>
          <a:xfrm xmlns:a="http://schemas.openxmlformats.org/drawingml/2006/main">
            <a:off x="1529613" y="2152650"/>
            <a:ext cx="6770574" cy="3810000"/>
          </a:xfrm>
          <a:prstGeom xmlns:a="http://schemas.openxmlformats.org/drawingml/2006/main" prst="roundRect">
            <a:avLst>
              <a:gd name="adj" fmla="val 3000"/>
            </a:avLst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8DAAF1-E377-4857-BECB-29053C19E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381250"/>
            <a:ext cx="2114550" cy="2857500"/>
          </a:xfrm>
          <a:prstGeom xmlns:a="http://schemas.openxmlformats.org/drawingml/2006/main" prst="roundRect">
            <a:avLst>
              <a:gd name="adj" fmla="val 720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18B7CB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E570F9-C198-431A-9764-418C8AC9F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2667000"/>
            <a:ext cx="1695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925" b="1" i="0">
                <a:solidFill>
                  <a:srgbClr val="087E8F"/>
                </a:solidFill>
              </a:defRPr>
            </a:pPr>
            <a:r>
              <a:rPr sz="2925" b="1" i="0">
                <a:solidFill>
                  <a:srgbClr val="087E8F"/>
                </a:solidFill>
              </a:rPr>
              <a:t>50.8%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D6046B-F997-41D2-97B2-27644F861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238500"/>
            <a:ext cx="1695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E747C"/>
                </a:solidFill>
              </a:defRPr>
            </a:pPr>
            <a:r>
              <a:rPr sz="1125" b="0" i="0">
                <a:solidFill>
                  <a:srgbClr val="5E747C"/>
                </a:solidFill>
              </a:rPr>
              <a:t>Julian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918351-42C5-44DE-A74D-DCC9F27C3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3810000"/>
            <a:ext cx="16954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925" b="1" i="0">
                <a:solidFill>
                  <a:srgbClr val="16966C"/>
                </a:solidFill>
              </a:defRPr>
            </a:pPr>
            <a:r>
              <a:rPr sz="2925" b="1" i="0">
                <a:solidFill>
                  <a:srgbClr val="16966C"/>
                </a:solidFill>
              </a:rPr>
              <a:t>49.2%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2E12B8-5596-4F86-B3EA-332FE79B4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67850" y="4381500"/>
            <a:ext cx="1695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0" i="0">
                <a:solidFill>
                  <a:srgbClr val="5E747C"/>
                </a:solidFill>
              </a:defRPr>
            </a:pPr>
            <a:r>
              <a:rPr sz="1125" b="0" i="0">
                <a:solidFill>
                  <a:srgbClr val="5E747C"/>
                </a:solidFill>
              </a:rPr>
              <a:t>Elena</a:t>
            </a:r>
          </a:p>
        </p:txBody>
      </p:sp>
    </p:spTree>
    <p:extLst>
      <p:ext uri="{BB962C8B-B14F-4D97-AF65-F5344CB8AC3E}">
        <p14:creationId xmlns:p14="http://schemas.microsoft.com/office/powerpoint/2010/main" val="945829082"/>
      </p:ext>
    </p:extLst>
  </p:cSld>
  <p:transition spd="med" advClick="0" advTm="6000">
    <p:fade/>
  </p:transition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B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26B116A8-0E16-4BD2-B627-EBCA126BB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82300" y="0"/>
            <a:ext cx="1409700" cy="1409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DF3F6"/>
          </a:solidFill>
          <a:ln xmlns:a="http://schemas.openxmlformats.org/drawingml/2006/main" w="9525">
            <a:solidFill>
              <a:srgbClr val="DDF3F6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E4B679-A29E-4F2B-8B50-D40D06F5D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0"/>
            <a:ext cx="762000" cy="76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A8E6ED"/>
          </a:solidFill>
          <a:ln xmlns:a="http://schemas.openxmlformats.org/drawingml/2006/main" w="9525">
            <a:solidFill>
              <a:srgbClr val="A8E6ED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67EA96-9AA6-4718-BCC4-9856D6A01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087E8F"/>
                </a:solidFill>
              </a:defRPr>
            </a:pPr>
            <a:r>
              <a:rPr sz="1050" b="1" i="0">
                <a:solidFill>
                  <a:srgbClr val="087E8F"/>
                </a:solidFill>
              </a:rPr>
              <a:t>PE PROPER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57ED43-1376-47F5-B986-E9EDBC2CE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323850"/>
            <a:ext cx="571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1" i="0">
                <a:solidFill>
                  <a:srgbClr val="5E747C"/>
                </a:solidFill>
              </a:defRPr>
            </a:pPr>
            <a:r>
              <a:rPr sz="900" b="1" i="0">
                <a:solidFill>
                  <a:srgbClr val="5E747C"/>
                </a:solidFill>
              </a:rPr>
              <a:t>A CLEARER PATH TO AGREEMENT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636997-95A3-49E7-BD1D-CECFCB7FB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248400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E747C"/>
                </a:solidFill>
              </a:defRPr>
            </a:pPr>
            <a:r>
              <a:rPr sz="900" b="0" i="0">
                <a:solidFill>
                  <a:srgbClr val="5E747C"/>
                </a:solidFill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AE75FD9-FAFA-4066-8B84-EAD85016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DCE1"/>
          </a:solidFill>
          <a:ln xmlns:a="http://schemas.openxmlformats.org/drawingml/2006/main" w="0">
            <a:solidFill>
              <a:srgbClr val="B8DCE1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A51585-5DA1-4D02-8765-2351D0E8B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57350"/>
            <a:ext cx="8763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102A33"/>
                </a:solidFill>
              </a:defRPr>
            </a:pPr>
            <a:r>
              <a:rPr sz="4050" b="1" i="0">
                <a:solidFill>
                  <a:srgbClr val="102A33"/>
                </a:solidFill>
              </a:rPr>
              <a:t>One organized matter.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9587E8-F04C-4035-B79E-57FE37214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495550"/>
            <a:ext cx="8763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087E8F"/>
                </a:solidFill>
              </a:defRPr>
            </a:pPr>
            <a:r>
              <a:rPr sz="4050" b="1" i="0">
                <a:solidFill>
                  <a:srgbClr val="087E8F"/>
                </a:solidFill>
              </a:rPr>
              <a:t>One visible balance.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B615A2-89A9-4C0B-9DB7-823623655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33750"/>
            <a:ext cx="9715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102A33"/>
                </a:solidFill>
              </a:defRPr>
            </a:pPr>
            <a:r>
              <a:rPr sz="4050" b="1" i="0">
                <a:solidFill>
                  <a:srgbClr val="102A33"/>
                </a:solidFill>
              </a:rPr>
              <a:t>A clearer path to agreement.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4E25B2-E301-437D-83F0-0ECA5BDA6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B7CB"/>
          </a:solidFill>
          <a:ln xmlns:a="http://schemas.openxmlformats.org/drawingml/2006/main" w="9525">
            <a:solidFill>
              <a:srgbClr val="18B7CB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87CD87-1C7A-4227-B580-71F8A597C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7625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102A33"/>
                </a:solidFill>
              </a:defRPr>
            </a:pPr>
            <a:r>
              <a:rPr sz="1125" b="1" i="0">
                <a:solidFill>
                  <a:srgbClr val="102A33"/>
                </a:solidFill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DECDE8-F94F-4A51-A6AF-382E33DF1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76250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02A33"/>
                </a:solidFill>
              </a:defRPr>
            </a:pPr>
            <a:r>
              <a:rPr sz="1050" b="1" i="0">
                <a:solidFill>
                  <a:srgbClr val="102A33"/>
                </a:solidFill>
              </a:rPr>
              <a:t>CAPTURE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F9F065-04D0-48BB-9F7E-1D86757A2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4914900"/>
            <a:ext cx="3619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DCE1"/>
          </a:solidFill>
          <a:ln xmlns:a="http://schemas.openxmlformats.org/drawingml/2006/main" w="0">
            <a:solidFill>
              <a:srgbClr val="B8DCE1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98A3D3-63BC-4224-8FCB-61F577AD2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7625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B7CB"/>
          </a:solidFill>
          <a:ln xmlns:a="http://schemas.openxmlformats.org/drawingml/2006/main" w="9525">
            <a:solidFill>
              <a:srgbClr val="18B7C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3C722A-4F30-4EAA-99AE-BE3DE7258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47625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102A33"/>
                </a:solidFill>
              </a:defRPr>
            </a:pPr>
            <a:r>
              <a:rPr sz="1125" b="1" i="0">
                <a:solidFill>
                  <a:srgbClr val="102A33"/>
                </a:solidFill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39180E-7757-472D-AD33-7C7182029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476250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02A33"/>
                </a:solidFill>
              </a:defRPr>
            </a:pPr>
            <a:r>
              <a:rPr sz="1050" b="1" i="0">
                <a:solidFill>
                  <a:srgbClr val="102A33"/>
                </a:solidFill>
              </a:rPr>
              <a:t>CLASSIFY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461C25-6407-4FB9-934C-A933480C5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914900"/>
            <a:ext cx="3619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DCE1"/>
          </a:solidFill>
          <a:ln xmlns:a="http://schemas.openxmlformats.org/drawingml/2006/main" w="0">
            <a:solidFill>
              <a:srgbClr val="B8DCE1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E38C4A7-3B59-4B85-B0E0-26345664D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7625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8B7CB"/>
          </a:solidFill>
          <a:ln xmlns:a="http://schemas.openxmlformats.org/drawingml/2006/main" w="9525">
            <a:solidFill>
              <a:srgbClr val="18B7CB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35DD2A8-36F0-4900-B26B-23DA0CCE7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7625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102A33"/>
                </a:solidFill>
              </a:defRPr>
            </a:pPr>
            <a:r>
              <a:rPr sz="1125" b="1" i="0">
                <a:solidFill>
                  <a:srgbClr val="102A33"/>
                </a:solidFill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417BBB3-057F-438B-A0B3-ADDEB0234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476250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02A33"/>
                </a:solidFill>
              </a:defRPr>
            </a:pPr>
            <a:r>
              <a:rPr sz="1050" b="1" i="0">
                <a:solidFill>
                  <a:srgbClr val="102A33"/>
                </a:solidFill>
              </a:rPr>
              <a:t>NEGOTIATE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F668FF-6448-42D5-9D88-FD24AF513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914900"/>
            <a:ext cx="3619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DCE1"/>
          </a:solidFill>
          <a:ln xmlns:a="http://schemas.openxmlformats.org/drawingml/2006/main" w="0">
            <a:solidFill>
              <a:srgbClr val="B8DCE1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A7AF43-F6DE-4388-AB7E-DDC8C04A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762500"/>
            <a:ext cx="323850" cy="3238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6966C"/>
          </a:solidFill>
          <a:ln xmlns:a="http://schemas.openxmlformats.org/drawingml/2006/main" w="9525">
            <a:solidFill>
              <a:srgbClr val="16966C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67446AD-71BC-4748-833F-645F1D8D8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762500"/>
            <a:ext cx="3238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125" b="1" i="0">
                <a:solidFill>
                  <a:srgbClr val="102A33"/>
                </a:solidFill>
              </a:defRPr>
            </a:pPr>
            <a:r>
              <a:rPr sz="1125" b="1" i="0">
                <a:solidFill>
                  <a:srgbClr val="102A33"/>
                </a:solidFill>
              </a:rPr>
              <a:t>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15931DF-CE50-4A21-B85D-391D46A86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4762500"/>
            <a:ext cx="1600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102A33"/>
                </a:solidFill>
              </a:defRPr>
            </a:pPr>
            <a:r>
              <a:rPr sz="1050" b="1" i="0">
                <a:solidFill>
                  <a:srgbClr val="102A33"/>
                </a:solidFill>
              </a:rPr>
              <a:t>EXPORT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CA5504-3CEC-4E59-9771-D92686A18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676900"/>
            <a:ext cx="2476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87E8F"/>
                </a:solidFill>
              </a:defRPr>
            </a:pPr>
            <a:r>
              <a:rPr sz="1725" b="1" i="0">
                <a:solidFill>
                  <a:srgbClr val="087E8F"/>
                </a:solidFill>
              </a:rPr>
              <a:t>PE Proper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C896DDC-1E97-4301-9A1D-C70FF36AD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67100" y="5676900"/>
            <a:ext cx="6762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0" i="0">
                <a:solidFill>
                  <a:srgbClr val="5E747C"/>
                </a:solidFill>
              </a:defRPr>
            </a:pPr>
            <a:r>
              <a:rPr sz="1125" b="0" i="0">
                <a:solidFill>
                  <a:srgbClr val="5E747C"/>
                </a:solidFill>
              </a:rPr>
              <a:t>Property organization and calculation software—not legal advice.</a:t>
            </a:r>
          </a:p>
        </p:txBody>
      </p:sp>
    </p:spTree>
    <p:extLst>
      <p:ext uri="{BB962C8B-B14F-4D97-AF65-F5344CB8AC3E}">
        <p14:creationId xmlns:p14="http://schemas.microsoft.com/office/powerpoint/2010/main" val="770107881"/>
      </p:ext>
    </p:extLst>
  </p:cSld>
  <p:transition spd="med" advClick="0" advTm="10000">
    <p:fade/>
  </p:transition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2026-07-28T01:54:23.0650000Z</dcterms:created>
  <dcterms:modified xsi:type="dcterms:W3CDTF">2026-07-28T01:54:23.0650000Z</dcterms:modified>
</coreProperties>
</file>